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F473-BFE2-4924-B56D-A6A4AA349A9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E574-E3CB-47E7-AD74-656C51010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F473-BFE2-4924-B56D-A6A4AA349A9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E574-E3CB-47E7-AD74-656C51010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F473-BFE2-4924-B56D-A6A4AA349A9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E574-E3CB-47E7-AD74-656C51010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F473-BFE2-4924-B56D-A6A4AA349A9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E574-E3CB-47E7-AD74-656C51010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F473-BFE2-4924-B56D-A6A4AA349A9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E574-E3CB-47E7-AD74-656C51010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F473-BFE2-4924-B56D-A6A4AA349A9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E574-E3CB-47E7-AD74-656C51010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F473-BFE2-4924-B56D-A6A4AA349A9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E574-E3CB-47E7-AD74-656C51010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F473-BFE2-4924-B56D-A6A4AA349A9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E574-E3CB-47E7-AD74-656C51010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F473-BFE2-4924-B56D-A6A4AA349A9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E574-E3CB-47E7-AD74-656C51010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F473-BFE2-4924-B56D-A6A4AA349A9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E574-E3CB-47E7-AD74-656C51010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F473-BFE2-4924-B56D-A6A4AA349A9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E574-E3CB-47E7-AD74-656C51010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CF473-BFE2-4924-B56D-A6A4AA349A9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DE574-E3CB-47E7-AD74-656C51010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267200" y="609600"/>
            <a:ext cx="0" cy="60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36576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838200"/>
            <a:ext cx="3048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x    y</a:t>
            </a:r>
          </a:p>
          <a:p>
            <a:r>
              <a:rPr lang="en-US" dirty="0"/>
              <a:t>( 2  ,  1)</a:t>
            </a:r>
          </a:p>
          <a:p>
            <a:endParaRPr lang="en-US" sz="1600" dirty="0"/>
          </a:p>
          <a:p>
            <a:r>
              <a:rPr lang="en-US" dirty="0"/>
              <a:t>( 3  ,  2)</a:t>
            </a:r>
          </a:p>
          <a:p>
            <a:endParaRPr lang="en-US" sz="1600" dirty="0"/>
          </a:p>
          <a:p>
            <a:r>
              <a:rPr lang="en-US" dirty="0"/>
              <a:t>( 4  ,  3)</a:t>
            </a:r>
          </a:p>
          <a:p>
            <a:endParaRPr lang="en-US" sz="1600" dirty="0"/>
          </a:p>
          <a:p>
            <a:r>
              <a:rPr lang="en-US" dirty="0"/>
              <a:t>( 3  ,  4)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609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Relation (a set of ordered pairs)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1066800"/>
            <a:ext cx="2667000" cy="22467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itchFamily="66" charset="0"/>
              </a:rPr>
              <a:t>Decide whether the relation is a function.      Yes or No</a:t>
            </a:r>
          </a:p>
          <a:p>
            <a:pPr algn="ctr"/>
            <a:endParaRPr lang="en-US" sz="1400" dirty="0">
              <a:latin typeface="Comic Sans MS" pitchFamily="66" charset="0"/>
            </a:endParaRPr>
          </a:p>
          <a:p>
            <a:pPr algn="ctr"/>
            <a:r>
              <a:rPr lang="en-US" sz="1400" dirty="0">
                <a:latin typeface="Comic Sans MS" pitchFamily="66" charset="0"/>
              </a:rPr>
              <a:t>Why or why not?</a:t>
            </a:r>
          </a:p>
          <a:p>
            <a:pPr algn="ctr"/>
            <a:r>
              <a:rPr lang="en-US" sz="1400" dirty="0">
                <a:latin typeface="Comic Sans MS" pitchFamily="66" charset="0"/>
              </a:rPr>
              <a:t>____________________</a:t>
            </a:r>
          </a:p>
          <a:p>
            <a:pPr algn="ctr"/>
            <a:endParaRPr lang="en-US" sz="1400" dirty="0">
              <a:latin typeface="Comic Sans MS" pitchFamily="66" charset="0"/>
            </a:endParaRPr>
          </a:p>
          <a:p>
            <a:pPr algn="ctr"/>
            <a:r>
              <a:rPr lang="en-US" sz="1400" dirty="0">
                <a:latin typeface="Comic Sans MS" pitchFamily="66" charset="0"/>
              </a:rPr>
              <a:t>____________________</a:t>
            </a:r>
          </a:p>
          <a:p>
            <a:pPr algn="ctr"/>
            <a:endParaRPr lang="en-US" sz="1400" dirty="0">
              <a:latin typeface="Comic Sans MS" pitchFamily="66" charset="0"/>
            </a:endParaRPr>
          </a:p>
          <a:p>
            <a:pPr algn="ctr"/>
            <a:r>
              <a:rPr lang="en-US" sz="1400" dirty="0">
                <a:latin typeface="Comic Sans MS" pitchFamily="66" charset="0"/>
              </a:rPr>
              <a:t>____________________</a:t>
            </a:r>
          </a:p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115669"/>
            <a:ext cx="8915400" cy="307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itchFamily="66" charset="0"/>
              </a:rPr>
              <a:t>A </a:t>
            </a:r>
            <a:r>
              <a:rPr lang="en-US" sz="1400" u="sng" dirty="0">
                <a:latin typeface="Comic Sans MS" pitchFamily="66" charset="0"/>
              </a:rPr>
              <a:t>FUNCTION</a:t>
            </a:r>
            <a:r>
              <a:rPr lang="en-US" sz="1400" dirty="0">
                <a:latin typeface="Comic Sans MS" pitchFamily="66" charset="0"/>
              </a:rPr>
              <a:t> is a relation in which each first value is paired with one and ONLY ONE second value.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362434"/>
              </p:ext>
            </p:extLst>
          </p:nvPr>
        </p:nvGraphicFramePr>
        <p:xfrm>
          <a:off x="4495800" y="1275080"/>
          <a:ext cx="1066800" cy="2194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54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itchFamily="66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itchFamily="66" charset="0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90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itchFamily="66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90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itchFamily="66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90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itchFamily="66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itchFamily="66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90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itchFamily="66" charset="0"/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itchFamily="66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90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itchFamily="66" charset="0"/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itchFamily="66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055887"/>
              </p:ext>
            </p:extLst>
          </p:nvPr>
        </p:nvGraphicFramePr>
        <p:xfrm>
          <a:off x="6096000" y="609600"/>
          <a:ext cx="2819400" cy="741680"/>
        </p:xfrm>
        <a:graphic>
          <a:graphicData uri="http://schemas.openxmlformats.org/drawingml/2006/table">
            <a:tbl>
              <a:tblPr firstCol="1" bandRow="1">
                <a:tableStyleId>{073A0DAA-6AF3-43AB-8588-CEC1D06C72B9}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itchFamily="66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itchFamily="66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itchFamily="66" charset="0"/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itchFamily="66" charset="0"/>
                        </a:rPr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itchFamily="66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itchFamily="66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itchFamily="66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itchFamily="66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67400" y="1503680"/>
            <a:ext cx="2971800" cy="20313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itchFamily="66" charset="0"/>
              </a:rPr>
              <a:t>Decide whether the relation is a function.      Yes or No</a:t>
            </a:r>
          </a:p>
          <a:p>
            <a:pPr algn="ctr"/>
            <a:endParaRPr lang="en-US" sz="1400" dirty="0">
              <a:latin typeface="Comic Sans MS" pitchFamily="66" charset="0"/>
            </a:endParaRPr>
          </a:p>
          <a:p>
            <a:pPr algn="ctr"/>
            <a:r>
              <a:rPr lang="en-US" sz="1400" dirty="0">
                <a:latin typeface="Comic Sans MS" pitchFamily="66" charset="0"/>
              </a:rPr>
              <a:t>Why or why not?</a:t>
            </a:r>
          </a:p>
          <a:p>
            <a:pPr algn="ctr"/>
            <a:r>
              <a:rPr lang="en-US" sz="1400" dirty="0">
                <a:latin typeface="Comic Sans MS" pitchFamily="66" charset="0"/>
              </a:rPr>
              <a:t>_______________________</a:t>
            </a:r>
          </a:p>
          <a:p>
            <a:pPr algn="ctr"/>
            <a:endParaRPr lang="en-US" sz="1400" dirty="0">
              <a:latin typeface="Comic Sans MS" pitchFamily="66" charset="0"/>
            </a:endParaRPr>
          </a:p>
          <a:p>
            <a:pPr algn="ctr"/>
            <a:r>
              <a:rPr lang="en-US" sz="1400" dirty="0">
                <a:latin typeface="Comic Sans MS" pitchFamily="66" charset="0"/>
              </a:rPr>
              <a:t>_______________________</a:t>
            </a:r>
          </a:p>
          <a:p>
            <a:pPr algn="ctr"/>
            <a:endParaRPr lang="en-US" sz="1400" dirty="0">
              <a:latin typeface="Comic Sans MS" pitchFamily="66" charset="0"/>
            </a:endParaRPr>
          </a:p>
          <a:p>
            <a:pPr algn="ctr"/>
            <a:r>
              <a:rPr lang="en-US" sz="1400" dirty="0">
                <a:latin typeface="Comic Sans MS" pitchFamily="66" charset="0"/>
              </a:rPr>
              <a:t>_______________________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5800" y="66548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itchFamily="66" charset="0"/>
              </a:rPr>
              <a:t>Input-Output Tables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6200" y="3983182"/>
            <a:ext cx="2182091" cy="1413164"/>
            <a:chOff x="533400" y="4465861"/>
            <a:chExt cx="2819400" cy="2011139"/>
          </a:xfrm>
        </p:grpSpPr>
        <p:sp>
          <p:nvSpPr>
            <p:cNvPr id="17" name="Oval 16"/>
            <p:cNvSpPr/>
            <p:nvPr/>
          </p:nvSpPr>
          <p:spPr>
            <a:xfrm>
              <a:off x="533400" y="4572001"/>
              <a:ext cx="1295400" cy="1904999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1</a:t>
              </a:r>
            </a:p>
            <a:p>
              <a:pPr algn="ctr"/>
              <a:r>
                <a:rPr lang="en-US" sz="1600" dirty="0"/>
                <a:t>2</a:t>
              </a:r>
            </a:p>
            <a:p>
              <a:pPr algn="ctr"/>
              <a:r>
                <a:rPr lang="en-US" sz="1600" dirty="0"/>
                <a:t>2</a:t>
              </a:r>
            </a:p>
            <a:p>
              <a:pPr algn="ctr"/>
              <a:r>
                <a:rPr lang="en-US" sz="1600" dirty="0"/>
                <a:t>4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2057400" y="4572000"/>
              <a:ext cx="1295400" cy="1905000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-1</a:t>
              </a:r>
            </a:p>
            <a:p>
              <a:pPr algn="ctr"/>
              <a:r>
                <a:rPr lang="en-US" sz="1600" dirty="0"/>
                <a:t>-2</a:t>
              </a:r>
            </a:p>
            <a:p>
              <a:pPr algn="ctr"/>
              <a:r>
                <a:rPr lang="en-US" sz="1600" dirty="0"/>
                <a:t>-2</a:t>
              </a:r>
            </a:p>
            <a:p>
              <a:pPr algn="ctr"/>
              <a:r>
                <a:rPr lang="en-US" sz="1600" dirty="0"/>
                <a:t>4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36171" y="4465861"/>
              <a:ext cx="511627" cy="48181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6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bg1">
                      <a:lumMod val="85000"/>
                    </a:schemeClr>
                  </a:solidFill>
                </a:rPr>
                <a:t>X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46564" y="4471736"/>
              <a:ext cx="503464" cy="48181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6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chemeClr val="bg1">
                      <a:lumMod val="85000"/>
                    </a:schemeClr>
                  </a:solidFill>
                </a:rPr>
                <a:t>Y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-1242885" y="3676763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Mapping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86000" y="3886200"/>
            <a:ext cx="1752600" cy="246221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itchFamily="66" charset="0"/>
              </a:rPr>
              <a:t>Decide whether the relation is a function.   Yes or No</a:t>
            </a:r>
          </a:p>
          <a:p>
            <a:pPr algn="ctr"/>
            <a:endParaRPr lang="en-US" sz="1400" dirty="0">
              <a:latin typeface="Comic Sans MS" pitchFamily="66" charset="0"/>
            </a:endParaRPr>
          </a:p>
          <a:p>
            <a:pPr algn="ctr"/>
            <a:r>
              <a:rPr lang="en-US" sz="1400" dirty="0">
                <a:latin typeface="Comic Sans MS" pitchFamily="66" charset="0"/>
              </a:rPr>
              <a:t>Why or why not?</a:t>
            </a:r>
          </a:p>
          <a:p>
            <a:pPr algn="ctr"/>
            <a:r>
              <a:rPr lang="en-US" sz="1400" dirty="0">
                <a:latin typeface="Comic Sans MS" pitchFamily="66" charset="0"/>
              </a:rPr>
              <a:t>______________</a:t>
            </a:r>
          </a:p>
          <a:p>
            <a:pPr algn="ctr"/>
            <a:r>
              <a:rPr lang="en-US" sz="1400" dirty="0">
                <a:latin typeface="Comic Sans MS" pitchFamily="66" charset="0"/>
              </a:rPr>
              <a:t>______________</a:t>
            </a:r>
          </a:p>
          <a:p>
            <a:pPr algn="ctr"/>
            <a:r>
              <a:rPr lang="en-US" sz="1400" dirty="0">
                <a:latin typeface="Comic Sans MS" pitchFamily="66" charset="0"/>
              </a:rPr>
              <a:t>______________</a:t>
            </a:r>
          </a:p>
          <a:p>
            <a:pPr algn="ctr"/>
            <a:r>
              <a:rPr lang="en-US" sz="1400" dirty="0">
                <a:latin typeface="Comic Sans MS" pitchFamily="66" charset="0"/>
              </a:rPr>
              <a:t>______________</a:t>
            </a:r>
          </a:p>
          <a:p>
            <a:pPr algn="ctr"/>
            <a:endParaRPr lang="en-US" sz="1400" dirty="0">
              <a:latin typeface="Comic Sans MS" pitchFamily="66" charset="0"/>
            </a:endParaRPr>
          </a:p>
        </p:txBody>
      </p:sp>
      <p:pic>
        <p:nvPicPr>
          <p:cNvPr id="11266" name="Picture 2" descr="http://ritter.tea.state.tx.us/student.assessment/resources/online/2003/grade11/math/no58.gif"/>
          <p:cNvPicPr>
            <a:picLocks noChangeAspect="1" noChangeArrowheads="1"/>
          </p:cNvPicPr>
          <p:nvPr/>
        </p:nvPicPr>
        <p:blipFill>
          <a:blip r:embed="rId2" cstate="print"/>
          <a:srcRect l="2794" t="2552" r="4768" b="5882"/>
          <a:stretch>
            <a:fillRect/>
          </a:stretch>
        </p:blipFill>
        <p:spPr bwMode="auto">
          <a:xfrm>
            <a:off x="4343400" y="3962400"/>
            <a:ext cx="2743994" cy="2734236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4343400" y="3657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Vertical Line Test for Functions: a VERTICAL line crosses only one point on the graph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86600" y="4114800"/>
            <a:ext cx="1905000" cy="22467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itchFamily="66" charset="0"/>
              </a:rPr>
              <a:t>Decide whether the relation is a function.   Yes or No</a:t>
            </a:r>
          </a:p>
          <a:p>
            <a:pPr algn="ctr"/>
            <a:endParaRPr lang="en-US" sz="1400" dirty="0">
              <a:latin typeface="Comic Sans MS" pitchFamily="66" charset="0"/>
            </a:endParaRPr>
          </a:p>
          <a:p>
            <a:pPr algn="ctr"/>
            <a:r>
              <a:rPr lang="en-US" sz="1400" dirty="0">
                <a:latin typeface="Comic Sans MS" pitchFamily="66" charset="0"/>
              </a:rPr>
              <a:t>Why or why not?</a:t>
            </a:r>
          </a:p>
          <a:p>
            <a:pPr algn="ctr"/>
            <a:r>
              <a:rPr lang="en-US" sz="1400" dirty="0">
                <a:latin typeface="Comic Sans MS" pitchFamily="66" charset="0"/>
              </a:rPr>
              <a:t>_______________</a:t>
            </a:r>
          </a:p>
          <a:p>
            <a:pPr algn="ctr"/>
            <a:r>
              <a:rPr lang="en-US" sz="1400" dirty="0">
                <a:latin typeface="Comic Sans MS" pitchFamily="66" charset="0"/>
              </a:rPr>
              <a:t>_______________</a:t>
            </a:r>
          </a:p>
          <a:p>
            <a:pPr algn="ctr"/>
            <a:r>
              <a:rPr lang="en-US" sz="1400" dirty="0">
                <a:latin typeface="Comic Sans MS" pitchFamily="66" charset="0"/>
              </a:rPr>
              <a:t>_______________</a:t>
            </a:r>
          </a:p>
          <a:p>
            <a:pPr algn="ctr"/>
            <a:r>
              <a:rPr lang="en-US" sz="1400" dirty="0">
                <a:latin typeface="Comic Sans MS" pitchFamily="66" charset="0"/>
              </a:rPr>
              <a:t>_______________</a:t>
            </a:r>
          </a:p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745" y="5368637"/>
            <a:ext cx="198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MCC9-12.F.IF.1</a:t>
            </a:r>
            <a:r>
              <a:rPr lang="en-US" sz="900" dirty="0"/>
              <a:t> Understand that a function from one set (called the domain) to another set (called the range) assigns to each element of </a:t>
            </a:r>
          </a:p>
          <a:p>
            <a:r>
              <a:rPr lang="en-US" sz="900" dirty="0"/>
              <a:t>the domain exactly one element of the range. If f is a function and x is an element of its domain, then f(x) denotes the output of f corresponding to the input x. The graph of is the graph of the equation y = f(x). </a:t>
            </a:r>
          </a:p>
        </p:txBody>
      </p:sp>
      <p:cxnSp>
        <p:nvCxnSpPr>
          <p:cNvPr id="3" name="Elbow Connector 2"/>
          <p:cNvCxnSpPr/>
          <p:nvPr/>
        </p:nvCxnSpPr>
        <p:spPr>
          <a:xfrm rot="16200000" flipH="1">
            <a:off x="4797876" y="4268600"/>
            <a:ext cx="1834251" cy="1676400"/>
          </a:xfrm>
          <a:prstGeom prst="bentConnector3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275</Words>
  <Application>Microsoft Office PowerPoint</Application>
  <PresentationFormat>On-screen Show (4:3)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>Jones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bwalker</dc:creator>
  <cp:lastModifiedBy>Ashley Berkeley</cp:lastModifiedBy>
  <cp:revision>9</cp:revision>
  <dcterms:created xsi:type="dcterms:W3CDTF">2012-11-30T16:03:14Z</dcterms:created>
  <dcterms:modified xsi:type="dcterms:W3CDTF">2020-02-21T18:08:38Z</dcterms:modified>
</cp:coreProperties>
</file>